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9" r:id="rId2"/>
    <p:sldId id="1060" r:id="rId3"/>
    <p:sldId id="1081" r:id="rId4"/>
    <p:sldId id="1082" r:id="rId5"/>
    <p:sldId id="1083" r:id="rId6"/>
    <p:sldId id="1084" r:id="rId7"/>
    <p:sldId id="1085" r:id="rId8"/>
    <p:sldId id="1086" r:id="rId9"/>
    <p:sldId id="1087" r:id="rId10"/>
    <p:sldId id="1088" r:id="rId11"/>
    <p:sldId id="1064" r:id="rId12"/>
    <p:sldId id="1065" r:id="rId13"/>
    <p:sldId id="1066" r:id="rId14"/>
    <p:sldId id="1067" r:id="rId15"/>
    <p:sldId id="1016" r:id="rId16"/>
    <p:sldId id="1068" r:id="rId17"/>
    <p:sldId id="1069" r:id="rId18"/>
    <p:sldId id="1071" r:id="rId19"/>
    <p:sldId id="1070" r:id="rId20"/>
    <p:sldId id="1072" r:id="rId21"/>
    <p:sldId id="1073" r:id="rId22"/>
    <p:sldId id="1074" r:id="rId23"/>
    <p:sldId id="1075" r:id="rId24"/>
    <p:sldId id="1076" r:id="rId25"/>
    <p:sldId id="1077" r:id="rId26"/>
    <p:sldId id="1078" r:id="rId27"/>
    <p:sldId id="1095" r:id="rId28"/>
    <p:sldId id="1096" r:id="rId29"/>
    <p:sldId id="1089" r:id="rId30"/>
    <p:sldId id="1090" r:id="rId31"/>
    <p:sldId id="1091" r:id="rId32"/>
    <p:sldId id="1092" r:id="rId33"/>
    <p:sldId id="1093" r:id="rId3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64"/>
            <p14:sldId id="1065"/>
            <p14:sldId id="1066"/>
            <p14:sldId id="1067"/>
            <p14:sldId id="1016"/>
            <p14:sldId id="1068"/>
            <p14:sldId id="1069"/>
            <p14:sldId id="1071"/>
            <p14:sldId id="1070"/>
            <p14:sldId id="1072"/>
            <p14:sldId id="1073"/>
            <p14:sldId id="1074"/>
            <p14:sldId id="1075"/>
            <p14:sldId id="1076"/>
            <p14:sldId id="1077"/>
            <p14:sldId id="1078"/>
            <p14:sldId id="1095"/>
            <p14:sldId id="1096"/>
            <p14:sldId id="1089"/>
            <p14:sldId id="1090"/>
            <p14:sldId id="1091"/>
            <p14:sldId id="1092"/>
            <p14:sldId id="10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6245" autoAdjust="0"/>
  </p:normalViewPr>
  <p:slideViewPr>
    <p:cSldViewPr snapToGrid="0">
      <p:cViewPr varScale="1">
        <p:scale>
          <a:sx n="122" d="100"/>
          <a:sy n="122" d="100"/>
        </p:scale>
        <p:origin x="240" y="264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631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0158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929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160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755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4536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53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4690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926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420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643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8959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1730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9735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1153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485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6755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7060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348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5478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1877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550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142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13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069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8250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586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351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42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311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18: Random numbers and Monte Carlo methods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30,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007DB-B476-B8B2-AE73-357C19A0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32" y="1165086"/>
            <a:ext cx="1612135" cy="706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07EE6-08D3-4730-9535-AD097179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8" y="2042927"/>
            <a:ext cx="5913164" cy="2772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E105A-48A4-AAFD-2A67-470F5A35F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96" y="2042927"/>
            <a:ext cx="4473473" cy="32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1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Nonuniformly distributed random numbers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/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many cases we deal with random numbers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that are distributed non-uniformly.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9C1FF-6029-93DC-F4D6-26F5CAEE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48" y="1295242"/>
                <a:ext cx="9283588" cy="369332"/>
              </a:xfrm>
              <a:prstGeom prst="rect">
                <a:avLst/>
              </a:prstGeom>
              <a:blipFill>
                <a:blip r:embed="rId3"/>
                <a:stretch>
                  <a:fillRect l="-68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2708E5D-8BD3-5267-46C3-7EC1EEB332EB}"/>
              </a:ext>
            </a:extLst>
          </p:cNvPr>
          <p:cNvSpPr txBox="1"/>
          <p:nvPr/>
        </p:nvSpPr>
        <p:spPr>
          <a:xfrm>
            <a:off x="839548" y="1885444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examples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E6CAB-2131-3FCA-922D-6A178F79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77" y="2208609"/>
            <a:ext cx="34290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9E3AC-0E04-BA9F-A699-A5A7B8F3AD73}"/>
              </a:ext>
            </a:extLst>
          </p:cNvPr>
          <p:cNvSpPr txBox="1"/>
          <p:nvPr/>
        </p:nvSpPr>
        <p:spPr>
          <a:xfrm>
            <a:off x="839547" y="4061783"/>
            <a:ext cx="75923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two common methods for generating nonuniform random variates. They both make use of uniformly distributed variates.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transform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Rejection sampling</a:t>
            </a:r>
          </a:p>
        </p:txBody>
      </p:sp>
    </p:spTree>
    <p:extLst>
      <p:ext uri="{BB962C8B-B14F-4D97-AF65-F5344CB8AC3E}">
        <p14:creationId xmlns:p14="http://schemas.microsoft.com/office/powerpoint/2010/main" val="110126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03C2C-8FA2-A462-962C-665B4EF5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98" y="1165086"/>
            <a:ext cx="9920651" cy="3182822"/>
          </a:xfrm>
          <a:prstGeom prst="rect">
            <a:avLst/>
          </a:prstGeom>
        </p:spPr>
      </p:pic>
      <p:pic>
        <p:nvPicPr>
          <p:cNvPr id="10244" name="Picture 4" descr="Example of inverse transform sampling | Download Scientific Diagram">
            <a:extLst>
              <a:ext uri="{FF2B5EF4-FFF2-40B4-BE49-F238E27FC236}">
                <a16:creationId xmlns:a16="http://schemas.microsoft.com/office/drawing/2014/main" id="{23DD53F1-08CF-9490-A36E-D5C323B1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20" y="4347908"/>
            <a:ext cx="3600159" cy="23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0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  <p:pic>
        <p:nvPicPr>
          <p:cNvPr id="8" name="Picture 4" descr="Example of inverse transform sampling | Download Scientific Diagram">
            <a:extLst>
              <a:ext uri="{FF2B5EF4-FFF2-40B4-BE49-F238E27FC236}">
                <a16:creationId xmlns:a16="http://schemas.microsoft.com/office/drawing/2014/main" id="{47E5259A-F232-CF9C-7807-AEA49307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20" y="4053618"/>
            <a:ext cx="3600159" cy="23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55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Inverse transform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B3F-1D4E-2166-FA55-C8ED87ED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69" y="1165086"/>
            <a:ext cx="8160583" cy="259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BEBDB-59DA-894C-B064-0202DDC9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69" y="3883198"/>
            <a:ext cx="7691868" cy="27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radioactive decay time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8FAD3B-1858-4F0E-F573-362AA87F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7" y="2020649"/>
            <a:ext cx="6083300" cy="31242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10B561AF-5B01-D76B-7C5E-3A17D8DF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30" y="1826777"/>
            <a:ext cx="4847129" cy="36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5BE4-AD9A-BEB5-2B96-067B250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453F4-2C56-F9E9-979E-957BA099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5BE4-AD9A-BEB5-2B96-067B250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6" y="1165086"/>
            <a:ext cx="8989652" cy="143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0791-3BC8-EE6C-2154-9A852EAF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13" y="2886213"/>
            <a:ext cx="3229482" cy="246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7C588-2338-ACFE-741C-C34BC1CCA1EC}"/>
              </a:ext>
            </a:extLst>
          </p:cNvPr>
          <p:cNvSpPr txBox="1"/>
          <p:nvPr/>
        </p:nvSpPr>
        <p:spPr>
          <a:xfrm>
            <a:off x="1958273" y="626819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points clump more in the center!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A2CAA-7979-4DBB-90AA-345F27D6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13" y="2690256"/>
            <a:ext cx="3308393" cy="31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3CD1-5A13-CD04-FBF9-0043F803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points inside a circle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3CD1-5A13-CD04-FBF9-0043F803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01" y="1165087"/>
            <a:ext cx="6390011" cy="258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C4022-0390-F096-A789-6757A4183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0" y="4855195"/>
            <a:ext cx="3464852" cy="1001402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C6ED61D-B2E9-7831-25DC-046FDFD6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2" y="3986662"/>
            <a:ext cx="3641415" cy="27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D391D021-8CC7-4EED-7BC3-88C4981C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39" y="3980440"/>
            <a:ext cx="2856530" cy="26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2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integral as the average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26413-CF39-C7FB-F6D4-9A90927A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45" y="1804760"/>
            <a:ext cx="9043682" cy="341426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2B7A383-0153-B999-03C4-ACEB3D90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793" y="1247978"/>
            <a:ext cx="2888666" cy="21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lecture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ADED0-6A5E-2EF5-980B-70C1C385680F}"/>
              </a:ext>
            </a:extLst>
          </p:cNvPr>
          <p:cNvSpPr txBox="1"/>
          <p:nvPr/>
        </p:nvSpPr>
        <p:spPr>
          <a:xfrm>
            <a:off x="933245" y="5674031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multi-dimensional integrals?</a:t>
            </a:r>
          </a:p>
        </p:txBody>
      </p:sp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54319-0ED8-0891-1512-A7DEDF6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98" y="2060028"/>
            <a:ext cx="9704133" cy="23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289BB-592B-8FED-6A52-6E0C6BB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59" y="1293353"/>
            <a:ext cx="9677872" cy="51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an isotropic direction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59A3-8046-1245-FB8C-B49C695C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2" y="1395146"/>
            <a:ext cx="5375818" cy="4714340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5453FAE-898C-CF6E-3B2A-158E08B6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58" y="1165086"/>
            <a:ext cx="54356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89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91B59-3637-DF47-5C55-2FB7C603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60" y="3595319"/>
            <a:ext cx="9277772" cy="2871972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AB93C06-E4DB-13FB-13E3-6800A41C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80" y="1051965"/>
            <a:ext cx="4131040" cy="26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7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B5DD0-81E9-E46A-26BA-48FA594F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26" y="1284642"/>
            <a:ext cx="8916748" cy="44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Sampling normally distributed variables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6124A-1CF9-836E-945C-8D47FDA8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0" y="2359464"/>
            <a:ext cx="4800600" cy="276860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7D5EC85-0098-FCDE-1F30-3DACFB1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23" y="1993036"/>
            <a:ext cx="4382617" cy="35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0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2F4F7-69CB-083F-93FD-1636C0F4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9" y="1237967"/>
            <a:ext cx="8848692" cy="142431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4D3847F-CF55-AE1D-1F2E-1A9B9DCF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835" y="2423264"/>
            <a:ext cx="2907168" cy="2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2F3BD-B606-5644-0296-BD386D31F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09" y="2900193"/>
            <a:ext cx="7029410" cy="34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6288B-B4D2-34EA-1405-EE212FA4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7" y="1909439"/>
            <a:ext cx="6083300" cy="3670300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A027A538-D044-2165-037E-4453BB29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61" y="1909439"/>
            <a:ext cx="4714651" cy="37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Rejection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08B9-63A0-19EC-BC18-813D8C0DC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1527979"/>
            <a:ext cx="9418320" cy="45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0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43DB1-51BD-85AE-7566-4513B8984F92}"/>
              </a:ext>
            </a:extLst>
          </p:cNvPr>
          <p:cNvSpPr txBox="1"/>
          <p:nvPr/>
        </p:nvSpPr>
        <p:spPr>
          <a:xfrm>
            <a:off x="693683" y="1239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Recall the calculation of an integral as statistical average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1FB47-C871-97C2-5B3E-47BABACD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07" y="1683216"/>
            <a:ext cx="2474200" cy="618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4752B-5265-2CDF-368A-2E627E2AD6CE}"/>
              </a:ext>
            </a:extLst>
          </p:cNvPr>
          <p:cNvSpPr txBox="1"/>
          <p:nvPr/>
        </p:nvSpPr>
        <p:spPr>
          <a:xfrm>
            <a:off x="5044966" y="1807825"/>
            <a:ext cx="111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2676C7-F36F-87D8-AA0C-9FF6F472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21" y="1733367"/>
            <a:ext cx="1623904" cy="638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02192-A0C2-3B90-4ED3-7A62407F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652" y="1830298"/>
            <a:ext cx="12573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9E1C73-272F-0A97-FE97-581C15E37FA5}"/>
              </a:ext>
            </a:extLst>
          </p:cNvPr>
          <p:cNvSpPr txBox="1"/>
          <p:nvPr/>
        </p:nvSpPr>
        <p:spPr>
          <a:xfrm>
            <a:off x="693683" y="242631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issues with the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unimportant regions (e.g. f is highly peaked)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Integrable singularities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E23F1-EFDA-8DB7-A24F-03ADA32524E2}"/>
              </a:ext>
            </a:extLst>
          </p:cNvPr>
          <p:cNvSpPr txBox="1"/>
          <p:nvPr/>
        </p:nvSpPr>
        <p:spPr>
          <a:xfrm>
            <a:off x="8252232" y="4410830"/>
            <a:ext cx="185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Normalization: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F4191-001B-E8FE-7D7B-F93547CAE20F}"/>
                  </a:ext>
                </a:extLst>
              </p:cNvPr>
              <p:cNvSpPr txBox="1"/>
              <p:nvPr/>
            </p:nvSpPr>
            <p:spPr>
              <a:xfrm>
                <a:off x="693683" y="4043924"/>
                <a:ext cx="7020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</a:t>
                </a:r>
                <a:r>
                  <a:rPr lang="en-US" i="1" dirty="0"/>
                  <a:t>non-uniform </a:t>
                </a:r>
                <a:r>
                  <a:rPr lang="en-US" dirty="0"/>
                  <a:t>distribution w(x) that resembles f(x).</a:t>
                </a:r>
                <a:endParaRPr lang="en-US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F4191-001B-E8FE-7D7B-F93547CA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3" y="4043924"/>
                <a:ext cx="7020910" cy="369332"/>
              </a:xfrm>
              <a:prstGeom prst="rect">
                <a:avLst/>
              </a:prstGeom>
              <a:blipFill>
                <a:blip r:embed="rId6"/>
                <a:stretch>
                  <a:fillRect l="-72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2C24007-B835-2D37-0941-CD9BAD85C7C6}"/>
              </a:ext>
            </a:extLst>
          </p:cNvPr>
          <p:cNvSpPr txBox="1"/>
          <p:nvPr/>
        </p:nvSpPr>
        <p:spPr>
          <a:xfrm>
            <a:off x="693683" y="4477572"/>
            <a:ext cx="702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integrand is then calculated as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9E9ED0-41F3-957A-719F-8CC775CD6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50" y="3079750"/>
            <a:ext cx="3416300" cy="698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A2D88B-FF85-9D69-1658-5AA1EC365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401" y="4859100"/>
            <a:ext cx="3057197" cy="580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005CD4-F861-E7BE-D2AF-8E6BF274E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413" y="5618516"/>
            <a:ext cx="2624179" cy="991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491845-C7C4-C0DC-70E7-B4AFF7727A27}"/>
              </a:ext>
            </a:extLst>
          </p:cNvPr>
          <p:cNvSpPr txBox="1"/>
          <p:nvPr/>
        </p:nvSpPr>
        <p:spPr>
          <a:xfrm>
            <a:off x="3490310" y="5955267"/>
            <a:ext cx="107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Error:</a:t>
            </a:r>
            <a:endParaRPr lang="en-US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FDF200-A826-146E-F66A-D8E0B1271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7552" y="4868492"/>
            <a:ext cx="1499500" cy="571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0D0DA7-673B-BEB0-19BC-AFED34F8E919}"/>
              </a:ext>
            </a:extLst>
          </p:cNvPr>
          <p:cNvSpPr txBox="1"/>
          <p:nvPr/>
        </p:nvSpPr>
        <p:spPr>
          <a:xfrm>
            <a:off x="693683" y="37193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Importance sampling:</a:t>
            </a:r>
          </a:p>
        </p:txBody>
      </p:sp>
    </p:spTree>
    <p:extLst>
      <p:ext uri="{BB962C8B-B14F-4D97-AF65-F5344CB8AC3E}">
        <p14:creationId xmlns:p14="http://schemas.microsoft.com/office/powerpoint/2010/main" val="96704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62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 Carlo methods really shine when it comes to numerical evaluation of integrals in multiple dimensions.</a:t>
            </a:r>
          </a:p>
          <a:p>
            <a:r>
              <a:rPr lang="en-US" dirty="0"/>
              <a:t>Consider the following D-dimensional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/>
              <p:nvPr/>
            </p:nvSpPr>
            <p:spPr>
              <a:xfrm>
                <a:off x="933245" y="4495121"/>
                <a:ext cx="9631163" cy="703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total number of integrand evaluations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e.g. if we use the same number </a:t>
                </a:r>
                <a:r>
                  <a:rPr lang="en-US" i="1" dirty="0"/>
                  <a:t>N</a:t>
                </a:r>
                <a:r>
                  <a:rPr lang="en-US" dirty="0"/>
                  <a:t> of points in each dimension,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scales exponentially with </a:t>
                </a:r>
                <a:r>
                  <a:rPr lang="en-US" i="1" dirty="0"/>
                  <a:t>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4495121"/>
                <a:ext cx="9631163" cy="703398"/>
              </a:xfrm>
              <a:prstGeom prst="rect">
                <a:avLst/>
              </a:prstGeom>
              <a:blipFill>
                <a:blip r:embed="rId3"/>
                <a:stretch>
                  <a:fillRect l="-527" t="-52632" b="-4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7768D6-368A-D8EC-7F0B-DCBB502D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72" y="1977201"/>
            <a:ext cx="3019056" cy="525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68033C-27DD-242E-24F7-4711F2975313}"/>
              </a:ext>
            </a:extLst>
          </p:cNvPr>
          <p:cNvSpPr txBox="1"/>
          <p:nvPr/>
        </p:nvSpPr>
        <p:spPr>
          <a:xfrm>
            <a:off x="933245" y="2720314"/>
            <a:ext cx="9366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Computing it numerically using for instance the </a:t>
            </a:r>
            <a:r>
              <a:rPr lang="en-US" i="1" dirty="0"/>
              <a:t>rectangle rule </a:t>
            </a:r>
            <a:r>
              <a:rPr lang="en-US" dirty="0"/>
              <a:t>would involve the evaluation of a multi-dimensional sum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776D3-D000-0A1D-6C9C-79BACF25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494" y="3399158"/>
            <a:ext cx="2711012" cy="54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71857D-4125-B7BF-8F94-F490A6F961DF}"/>
              </a:ext>
            </a:extLst>
          </p:cNvPr>
          <p:cNvSpPr txBox="1"/>
          <p:nvPr/>
        </p:nvSpPr>
        <p:spPr>
          <a:xfrm>
            <a:off x="933245" y="400798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2D1B9-544F-22B0-0310-FAB8D5C0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359" y="4063138"/>
            <a:ext cx="42799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6C495-18E0-6B38-CB7C-51BCE8001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859" y="5201147"/>
            <a:ext cx="1066800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6E68F-80CF-382F-ADD9-030512C24450}"/>
              </a:ext>
            </a:extLst>
          </p:cNvPr>
          <p:cNvSpPr txBox="1"/>
          <p:nvPr/>
        </p:nvSpPr>
        <p:spPr>
          <a:xfrm>
            <a:off x="4794201" y="565092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278149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C61FE-0CDB-291F-7EE3-C3AEC911577C}"/>
              </a:ext>
            </a:extLst>
          </p:cNvPr>
          <p:cNvSpPr txBox="1"/>
          <p:nvPr/>
        </p:nvSpPr>
        <p:spPr>
          <a:xfrm>
            <a:off x="599089" y="2140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w(x)=1/(b-a) we recover the mean value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F48C0-A0BE-8C21-3C04-713881A2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25" y="1318502"/>
            <a:ext cx="3057197" cy="580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BA9F2-DD48-2DBC-0D78-DCA5E6CB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87" y="1072246"/>
            <a:ext cx="2421222" cy="915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EA66B-07F3-7498-2AB2-3C6177BC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389" y="2566453"/>
            <a:ext cx="2421222" cy="616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E6FB1-40D2-5619-EFC2-5CF7A569FA17}"/>
                  </a:ext>
                </a:extLst>
              </p:cNvPr>
              <p:cNvSpPr txBox="1"/>
              <p:nvPr/>
            </p:nvSpPr>
            <p:spPr>
              <a:xfrm>
                <a:off x="599089" y="3318650"/>
                <a:ext cx="6096000" cy="572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w(x)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f(x) one has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const = I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E6FB1-40D2-5619-EFC2-5CF7A569F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9" y="3318650"/>
                <a:ext cx="6096000" cy="572144"/>
              </a:xfrm>
              <a:prstGeom prst="rect">
                <a:avLst/>
              </a:prstGeom>
              <a:blipFill>
                <a:blip r:embed="rId6"/>
                <a:stretch>
                  <a:fillRect l="-62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2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20033-1707-229A-15C3-BF7DDF58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77" y="1617060"/>
            <a:ext cx="6664046" cy="36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559FB-CA29-F488-D789-5F41EF09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248322"/>
            <a:ext cx="14986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8406-419B-0D40-4AF8-5C6467C4FA6F}"/>
              </a:ext>
            </a:extLst>
          </p:cNvPr>
          <p:cNvSpPr txBox="1"/>
          <p:nvPr/>
        </p:nvSpPr>
        <p:spPr>
          <a:xfrm>
            <a:off x="4586611" y="628262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Integrable singularity at x=0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67F5CD6-68D4-F70B-A33C-F7D54D9A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01" y="2099222"/>
            <a:ext cx="5393996" cy="40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1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Importance sampling: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559FB-CA29-F488-D789-5F41EF09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248322"/>
            <a:ext cx="14986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8406-419B-0D40-4AF8-5C6467C4FA6F}"/>
              </a:ext>
            </a:extLst>
          </p:cNvPr>
          <p:cNvSpPr txBox="1"/>
          <p:nvPr/>
        </p:nvSpPr>
        <p:spPr>
          <a:xfrm>
            <a:off x="582169" y="22914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51A28-2A9F-BB7F-E759-24BAE728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3" y="3429000"/>
            <a:ext cx="4659097" cy="219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39DE7-1A32-1B10-E2CE-67FF8A10390C}"/>
              </a:ext>
            </a:extLst>
          </p:cNvPr>
          <p:cNvSpPr txBox="1"/>
          <p:nvPr/>
        </p:nvSpPr>
        <p:spPr>
          <a:xfrm>
            <a:off x="7093327" y="22914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Importance sampling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98A20-A174-5884-D9C3-B03A734F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051" y="2822640"/>
            <a:ext cx="10922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703A7-DF70-17C7-4AEC-C9A4B816C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362" y="2822640"/>
            <a:ext cx="1092200" cy="50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1E851-5715-8EDE-5119-947E2CF89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351" y="2712242"/>
            <a:ext cx="1270800" cy="670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94EDD-3782-84F0-7268-C9B3AA2CA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4940" y="2811130"/>
            <a:ext cx="6731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9B7B71-02DC-3E83-1299-A1C64CB9F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286" y="3429000"/>
            <a:ext cx="2673050" cy="1028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8E708F-2507-A42B-498E-671A87F98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1286" y="4614242"/>
            <a:ext cx="4501012" cy="10288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24514F-5671-F05C-EDA5-40B3818499A8}"/>
              </a:ext>
            </a:extLst>
          </p:cNvPr>
          <p:cNvCxnSpPr/>
          <p:nvPr/>
        </p:nvCxnSpPr>
        <p:spPr>
          <a:xfrm>
            <a:off x="8628751" y="5538952"/>
            <a:ext cx="854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D04E5E-3DC7-A702-8887-B6157738A44E}"/>
              </a:ext>
            </a:extLst>
          </p:cNvPr>
          <p:cNvCxnSpPr/>
          <p:nvPr/>
        </p:nvCxnSpPr>
        <p:spPr>
          <a:xfrm>
            <a:off x="3017151" y="5565228"/>
            <a:ext cx="854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0E47B1-DEF1-7E28-0E4B-F6E580B9B99B}"/>
              </a:ext>
            </a:extLst>
          </p:cNvPr>
          <p:cNvSpPr txBox="1"/>
          <p:nvPr/>
        </p:nvSpPr>
        <p:spPr>
          <a:xfrm>
            <a:off x="582169" y="5908490"/>
            <a:ext cx="8125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Statistical error is more than x10 smaller than in the mean value method.</a:t>
            </a:r>
          </a:p>
          <a:p>
            <a:r>
              <a:rPr lang="en-US" dirty="0"/>
              <a:t>We would need more than x100 samples in the mean value method to reach the same accuracy as importance sampling in this case.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9EC727-DFCE-CAF8-98FB-0E82DD56A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3725" y="3301857"/>
            <a:ext cx="1645919" cy="12344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5CB24F-3333-C4C6-19B7-F251BBC2AF52}"/>
              </a:ext>
            </a:extLst>
          </p:cNvPr>
          <p:cNvSpPr txBox="1"/>
          <p:nvPr/>
        </p:nvSpPr>
        <p:spPr>
          <a:xfrm>
            <a:off x="9856881" y="394340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f(x)/w(x)</a:t>
            </a:r>
          </a:p>
        </p:txBody>
      </p:sp>
    </p:spTree>
    <p:extLst>
      <p:ext uri="{BB962C8B-B14F-4D97-AF65-F5344CB8AC3E}">
        <p14:creationId xmlns:p14="http://schemas.microsoft.com/office/powerpoint/2010/main" val="232029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ADE68-0E14-E43B-EFEE-81681872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48" y="1251169"/>
            <a:ext cx="4270703" cy="580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4E92E-670B-C871-3599-A009BBFE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43" y="3993238"/>
            <a:ext cx="914400" cy="237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B4DF6-FC69-5E2B-ADCA-AC87DA19F215}"/>
              </a:ext>
            </a:extLst>
          </p:cNvPr>
          <p:cNvSpPr txBox="1"/>
          <p:nvPr/>
        </p:nvSpPr>
        <p:spPr>
          <a:xfrm>
            <a:off x="7413659" y="352728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930649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the rectangle rule we get: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46061-3AE5-0950-BDB0-BFDDCAB57C46}"/>
              </a:ext>
            </a:extLst>
          </p:cNvPr>
          <p:cNvSpPr txBox="1"/>
          <p:nvPr/>
        </p:nvSpPr>
        <p:spPr>
          <a:xfrm>
            <a:off x="714703" y="6097959"/>
            <a:ext cx="599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very accurate if we want reasonable runtime for D &gt;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7DD3FB-5042-2A8E-6695-DD4BF6F0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79" y="2403104"/>
            <a:ext cx="4109559" cy="36329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B0A7C5-783C-620E-61E6-A09A90F37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43" y="1251169"/>
            <a:ext cx="2611454" cy="22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1D case, replace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46061-3AE5-0950-BDB0-BFDDCAB57C46}"/>
              </a:ext>
            </a:extLst>
          </p:cNvPr>
          <p:cNvSpPr txBox="1"/>
          <p:nvPr/>
        </p:nvSpPr>
        <p:spPr>
          <a:xfrm>
            <a:off x="714702" y="3446856"/>
            <a:ext cx="92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D</a:t>
            </a:r>
            <a:r>
              <a:rPr lang="en-US" dirty="0"/>
              <a:t> are independent random variables distributed uniformly in intervals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in [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 err="1"/>
              <a:t>,b</a:t>
            </a:r>
            <a:r>
              <a:rPr lang="en-US" baseline="-25000" dirty="0" err="1"/>
              <a:t>k</a:t>
            </a:r>
            <a:r>
              <a:rPr lang="en-US" dirty="0"/>
              <a:t>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00D98-EA18-A4CB-1ACC-52EAE1A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08" y="1581124"/>
            <a:ext cx="3253983" cy="56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638A5-A0C0-F426-9EB6-3D98DEBEC7B2}"/>
              </a:ext>
            </a:extLst>
          </p:cNvPr>
          <p:cNvSpPr txBox="1"/>
          <p:nvPr/>
        </p:nvSpPr>
        <p:spPr>
          <a:xfrm>
            <a:off x="714702" y="220024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the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A0657-3903-A462-A32F-1815FADB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49" y="2564722"/>
            <a:ext cx="30861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E0C77-3E99-1A57-FA63-4DA581E779E4}"/>
              </a:ext>
            </a:extLst>
          </p:cNvPr>
          <p:cNvSpPr txBox="1"/>
          <p:nvPr/>
        </p:nvSpPr>
        <p:spPr>
          <a:xfrm>
            <a:off x="714702" y="4793636"/>
            <a:ext cx="1031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Increasing the number of dimensions by one: sample one more number each iteration.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3EABB-2599-5CC1-154E-D8B8B29A8A9B}"/>
              </a:ext>
            </a:extLst>
          </p:cNvPr>
          <p:cNvSpPr txBox="1"/>
          <p:nvPr/>
        </p:nvSpPr>
        <p:spPr>
          <a:xfrm>
            <a:off x="721385" y="408035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estimate: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11EE91-84B6-54B7-828A-7BF25B1A6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7" y="3929592"/>
            <a:ext cx="2775791" cy="763880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8ABB96CB-D04C-9F62-0DB5-8CA44B7BC314}"/>
              </a:ext>
            </a:extLst>
          </p:cNvPr>
          <p:cNvSpPr/>
          <p:nvPr/>
        </p:nvSpPr>
        <p:spPr>
          <a:xfrm>
            <a:off x="5875284" y="5307724"/>
            <a:ext cx="325820" cy="468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EFF55-C939-C7A2-4CD2-41FE00F99148}"/>
              </a:ext>
            </a:extLst>
          </p:cNvPr>
          <p:cNvSpPr txBox="1"/>
          <p:nvPr/>
        </p:nvSpPr>
        <p:spPr>
          <a:xfrm>
            <a:off x="4945685" y="5921326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complexity in D</a:t>
            </a:r>
          </a:p>
        </p:txBody>
      </p:sp>
    </p:spTree>
    <p:extLst>
      <p:ext uri="{BB962C8B-B14F-4D97-AF65-F5344CB8AC3E}">
        <p14:creationId xmlns:p14="http://schemas.microsoft.com/office/powerpoint/2010/main" val="299487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C44CC-F775-6433-EC79-BA633D55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83" y="1619255"/>
            <a:ext cx="7985234" cy="42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Computing multi-dimensional integrals: Monte Carlo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C993A-5E1A-BEB3-17DF-B6DF6760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48" y="1165086"/>
            <a:ext cx="4270703" cy="580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B53E-FA56-5B35-0179-EC84744D1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208" y="2737756"/>
            <a:ext cx="914400" cy="237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4F60FF-3DF2-C138-DA94-8126A70A47FC}"/>
              </a:ext>
            </a:extLst>
          </p:cNvPr>
          <p:cNvSpPr txBox="1"/>
          <p:nvPr/>
        </p:nvSpPr>
        <p:spPr>
          <a:xfrm>
            <a:off x="7474808" y="217496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8AC0F-9B70-9228-6076-C9BD3D00C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03" y="1851448"/>
            <a:ext cx="5088872" cy="47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8DDE7-AA20-53D9-E69A-03D0397B6DA3}"/>
              </a:ext>
            </a:extLst>
          </p:cNvPr>
          <p:cNvSpPr txBox="1"/>
          <p:nvPr/>
        </p:nvSpPr>
        <p:spPr>
          <a:xfrm>
            <a:off x="714703" y="1165841"/>
            <a:ext cx="918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consider an </a:t>
            </a:r>
            <a:r>
              <a:rPr lang="en-US" i="1" dirty="0"/>
              <a:t>D</a:t>
            </a:r>
            <a:r>
              <a:rPr lang="en-US" dirty="0"/>
              <a:t>-dimensional ball of radius R. </a:t>
            </a:r>
          </a:p>
          <a:p>
            <a:r>
              <a:rPr lang="en-US" dirty="0"/>
              <a:t>Its volume is given by a </a:t>
            </a:r>
            <a:r>
              <a:rPr lang="en-US" i="1" dirty="0"/>
              <a:t>D</a:t>
            </a:r>
            <a:r>
              <a:rPr lang="en-US" dirty="0"/>
              <a:t>-dimensional integral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44E3A-2258-38E7-17EB-43DB7152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3" y="1858639"/>
            <a:ext cx="2992273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DD4111-9EA2-E801-F093-5F40901A427F}"/>
              </a:ext>
            </a:extLst>
          </p:cNvPr>
          <p:cNvSpPr txBox="1"/>
          <p:nvPr/>
        </p:nvSpPr>
        <p:spPr>
          <a:xfrm>
            <a:off x="714703" y="25698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can be written with the recursion formula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9C78F9-2C5D-74CA-B277-44304BE7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05" y="2863350"/>
            <a:ext cx="3278789" cy="73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CBCDB-C4D7-C78D-E3C9-0939ADDEEDBD}"/>
                  </a:ext>
                </a:extLst>
              </p:cNvPr>
              <p:cNvSpPr txBox="1"/>
              <p:nvPr/>
            </p:nvSpPr>
            <p:spPr>
              <a:xfrm>
                <a:off x="714703" y="3594591"/>
                <a:ext cx="1719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CBCDB-C4D7-C78D-E3C9-0939ADD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3594591"/>
                <a:ext cx="1719638" cy="369332"/>
              </a:xfrm>
              <a:prstGeom prst="rect">
                <a:avLst/>
              </a:prstGeom>
              <a:blipFill>
                <a:blip r:embed="rId5"/>
                <a:stretch>
                  <a:fillRect l="-2941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C0F995-CA54-BD78-1F3D-6A34C883F2F3}"/>
              </a:ext>
            </a:extLst>
          </p:cNvPr>
          <p:cNvSpPr txBox="1"/>
          <p:nvPr/>
        </p:nvSpPr>
        <p:spPr>
          <a:xfrm>
            <a:off x="714703" y="4012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Rectangle (non-MC) method (recursive)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DB2D4-1FAA-94B6-10A9-CC6AF19B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487" y="4381776"/>
            <a:ext cx="3824334" cy="2246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9B64E-6606-5E6F-13AA-9AEE995E1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046" y="4381776"/>
            <a:ext cx="4576504" cy="20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3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Volume of a D-dimensional ball (hypersphere)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F8DDE7-AA20-53D9-E69A-03D0397B6DA3}"/>
                  </a:ext>
                </a:extLst>
              </p:cNvPr>
              <p:cNvSpPr txBox="1"/>
              <p:nvPr/>
            </p:nvSpPr>
            <p:spPr>
              <a:xfrm>
                <a:off x="714703" y="1165841"/>
                <a:ext cx="9186042" cy="236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Monte Carlo approach:</a:t>
                </a:r>
                <a:endParaRPr lang="en-US" dirty="0"/>
              </a:p>
              <a:p>
                <a:r>
                  <a:rPr lang="en-US" dirty="0"/>
                  <a:t>Observe that the ball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subvolume</a:t>
                </a:r>
                <a:r>
                  <a:rPr lang="en-US" dirty="0"/>
                  <a:t> of a hypercube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If we now randomly sample points that are uniformly distributed inside the hypercube,</a:t>
                </a:r>
              </a:p>
              <a:p>
                <a:r>
                  <a:rPr lang="en-US" dirty="0"/>
                  <a:t>the fraction </a:t>
                </a:r>
                <a:r>
                  <a:rPr lang="en-US" i="1" dirty="0"/>
                  <a:t>C/N </a:t>
                </a:r>
                <a:r>
                  <a:rPr lang="en-US" dirty="0"/>
                  <a:t>of those that are also inside the ball will reflect</a:t>
                </a:r>
              </a:p>
              <a:p>
                <a:r>
                  <a:rPr lang="en-US" dirty="0"/>
                  <a:t>the ratio of the ball and hypercube 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𝑐𝑢𝑏𝑒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F8DDE7-AA20-53D9-E69A-03D0397B6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1165841"/>
                <a:ext cx="9186042" cy="2366738"/>
              </a:xfrm>
              <a:prstGeom prst="rect">
                <a:avLst/>
              </a:prstGeom>
              <a:blipFill>
                <a:blip r:embed="rId3"/>
                <a:stretch>
                  <a:fillRect l="-552" t="-1070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E007DB-B476-B8B2-AE73-357C19A0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932" y="3532579"/>
            <a:ext cx="1612135" cy="7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7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2684</TotalTime>
  <Words>694</Words>
  <Application>Microsoft Macintosh PowerPoint</Application>
  <PresentationFormat>Widescreen</PresentationFormat>
  <Paragraphs>129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Computing integral as the average</vt:lpstr>
      <vt:lpstr>Computing multi-dimensional integrals</vt:lpstr>
      <vt:lpstr>Computing multi-dimensional integrals: Example</vt:lpstr>
      <vt:lpstr>Computing multi-dimensional integrals: Monte Carlo</vt:lpstr>
      <vt:lpstr>Computing multi-dimensional integrals: Monte Carlo</vt:lpstr>
      <vt:lpstr>Computing multi-dimensional integrals: Monte Carlo</vt:lpstr>
      <vt:lpstr>Volume of a D-dimensional ball (hypersphere)</vt:lpstr>
      <vt:lpstr>Volume of a D-dimensional ball (hypersphere)</vt:lpstr>
      <vt:lpstr>Volume of a D-dimensional ball (hypersphere)</vt:lpstr>
      <vt:lpstr>Nonuniformly distributed random numbers</vt:lpstr>
      <vt:lpstr>Inverse transform sampling</vt:lpstr>
      <vt:lpstr>Inverse transform sampling</vt:lpstr>
      <vt:lpstr>Inverse transform sampling</vt:lpstr>
      <vt:lpstr>Sampling radioactive decay time</vt:lpstr>
      <vt:lpstr>Sampling points inside a circle</vt:lpstr>
      <vt:lpstr>Sampling points inside a circle</vt:lpstr>
      <vt:lpstr>Sampling points inside a circle</vt:lpstr>
      <vt:lpstr>Sampling points inside a circle</vt:lpstr>
      <vt:lpstr>Sampling an isotropic direction</vt:lpstr>
      <vt:lpstr>Sampling an isotropic direction</vt:lpstr>
      <vt:lpstr>Sampling an isotropic direction</vt:lpstr>
      <vt:lpstr>Sampling normally distributed variables</vt:lpstr>
      <vt:lpstr>Sampling normally distributed variables</vt:lpstr>
      <vt:lpstr>Sampling normally distributed variables</vt:lpstr>
      <vt:lpstr>Rejection sampling</vt:lpstr>
      <vt:lpstr>Rejection sampling</vt:lpstr>
      <vt:lpstr>Rejection sampling</vt:lpstr>
      <vt:lpstr>Importance sampling</vt:lpstr>
      <vt:lpstr>Importance sampling</vt:lpstr>
      <vt:lpstr>Importance sampling</vt:lpstr>
      <vt:lpstr>Importance sampling: Example</vt:lpstr>
      <vt:lpstr>Importance sampling: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1227</cp:revision>
  <cp:lastPrinted>2018-05-12T22:28:36Z</cp:lastPrinted>
  <dcterms:created xsi:type="dcterms:W3CDTF">2018-05-07T16:28:28Z</dcterms:created>
  <dcterms:modified xsi:type="dcterms:W3CDTF">2023-05-02T02:51:16Z</dcterms:modified>
</cp:coreProperties>
</file>